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78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2.6</a:t>
            </a:r>
            <a:br>
              <a:rPr lang="en-US" dirty="0"/>
            </a:br>
            <a:r>
              <a:rPr lang="en-US" dirty="0"/>
              <a:t>Mortgages</a:t>
            </a:r>
          </a:p>
        </p:txBody>
      </p:sp>
    </p:spTree>
    <p:extLst>
      <p:ext uri="{BB962C8B-B14F-4D97-AF65-F5344CB8AC3E}">
        <p14:creationId xmlns:p14="http://schemas.microsoft.com/office/powerpoint/2010/main" val="846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42BDE0-F393-0C43-A33D-458FE8BBD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864818"/>
              </p:ext>
            </p:extLst>
          </p:nvPr>
        </p:nvGraphicFramePr>
        <p:xfrm>
          <a:off x="152400" y="1397000"/>
          <a:ext cx="8683752" cy="5401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1876">
                  <a:extLst>
                    <a:ext uri="{9D8B030D-6E8A-4147-A177-3AD203B41FA5}">
                      <a16:colId xmlns:a16="http://schemas.microsoft.com/office/drawing/2014/main" val="1032265173"/>
                    </a:ext>
                  </a:extLst>
                </a:gridCol>
                <a:gridCol w="4341876">
                  <a:extLst>
                    <a:ext uri="{9D8B030D-6E8A-4147-A177-3AD203B41FA5}">
                      <a16:colId xmlns:a16="http://schemas.microsoft.com/office/drawing/2014/main" val="4166408743"/>
                    </a:ext>
                  </a:extLst>
                </a:gridCol>
              </a:tblGrid>
              <a:tr h="592022">
                <a:tc>
                  <a:txBody>
                    <a:bodyPr/>
                    <a:lstStyle/>
                    <a:p>
                      <a:r>
                        <a:rPr lang="en-US" sz="2400" dirty="0"/>
                        <a:t>30 years loan versus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15 years loan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7258"/>
                  </a:ext>
                </a:extLst>
              </a:tr>
              <a:tr h="592022">
                <a:tc>
                  <a:txBody>
                    <a:bodyPr/>
                    <a:lstStyle/>
                    <a:p>
                      <a:r>
                        <a:rPr lang="en-US" sz="2400" dirty="0"/>
                        <a:t>1. Lower monthly payment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Higher monthly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333910"/>
                  </a:ext>
                </a:extLst>
              </a:tr>
              <a:tr h="1021846">
                <a:tc>
                  <a:txBody>
                    <a:bodyPr/>
                    <a:lstStyle/>
                    <a:p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More to pay over life of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Less to pay over life of loan</a:t>
                      </a:r>
                    </a:p>
                    <a:p>
                      <a:pPr marL="0" algn="l" rtl="0" eaLnBrk="1" latinLnBrk="0" hangingPunct="1"/>
                      <a:endParaRPr kumimoji="0"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403425"/>
                  </a:ext>
                </a:extLst>
              </a:tr>
              <a:tr h="59202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More interest to pay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Less interest to pay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543619"/>
                  </a:ext>
                </a:extLst>
              </a:tr>
              <a:tr h="102184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Initially, more monthly payment goes towards off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Initially, more monthly payment goes towards principal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067874"/>
                  </a:ext>
                </a:extLst>
              </a:tr>
              <a:tr h="59202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Takes a longer time to pay off the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Pays off the loan faster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678910"/>
                  </a:ext>
                </a:extLst>
              </a:tr>
              <a:tr h="5920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598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80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Annuities and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Buying a car or house is a financial decision that most people will encounter in their life time.  In this section, we will look at how banks and financial companies compute the loan payment that a costumer’s will pay when they finance a home or car. </a:t>
            </a:r>
          </a:p>
        </p:txBody>
      </p:sp>
    </p:spTree>
    <p:extLst>
      <p:ext uri="{BB962C8B-B14F-4D97-AF65-F5344CB8AC3E}">
        <p14:creationId xmlns:p14="http://schemas.microsoft.com/office/powerpoint/2010/main" val="59291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Mortgage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/>
              <a:t>Loan Payment Formula: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529723"/>
              </p:ext>
            </p:extLst>
          </p:nvPr>
        </p:nvGraphicFramePr>
        <p:xfrm>
          <a:off x="1295400" y="2057400"/>
          <a:ext cx="52959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2755800" imgH="2234880" progId="Equation.3">
                  <p:embed/>
                </p:oleObj>
              </mc:Choice>
              <mc:Fallback>
                <p:oleObj name="Equation" r:id="rId3" imgW="2755800" imgH="2234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57400"/>
                        <a:ext cx="5295900" cy="429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59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would your monthly house payment be on a $140,000 house if you finance the house for 30 years at an interest rate of 6%?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0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 the loan payment formula.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769223"/>
              </p:ext>
            </p:extLst>
          </p:nvPr>
        </p:nvGraphicFramePr>
        <p:xfrm>
          <a:off x="571709" y="2362200"/>
          <a:ext cx="6638717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3136680" imgH="1777680" progId="Equation.3">
                  <p:embed/>
                </p:oleObj>
              </mc:Choice>
              <mc:Fallback>
                <p:oleObj name="Equation" r:id="rId3" imgW="3136680" imgH="1777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09" y="2362200"/>
                        <a:ext cx="6638717" cy="376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283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613648" cy="4572000"/>
              </a:xfrm>
            </p:spPr>
            <p:txBody>
              <a:bodyPr/>
              <a:lstStyle/>
              <a:p>
                <a:r>
                  <a:rPr lang="en-US" dirty="0"/>
                  <a:t>How much interest did we pay?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360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$839.37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=$302,173.20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𝐼𝑛𝑡𝑒𝑟𝑒𝑠𝑡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𝑝𝑎𝑖𝑑</m:t>
                      </m:r>
                      <m:r>
                        <a:rPr lang="en-US" b="0" i="1" smtClean="0">
                          <a:latin typeface="Cambria Math"/>
                        </a:rPr>
                        <m:t>=$302,173.20−$140,000=$162,173.20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613648" cy="4572000"/>
              </a:xfrm>
              <a:blipFill rotWithShape="1">
                <a:blip r:embed="rId2"/>
                <a:stretch>
                  <a:fillRect l="-778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535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available interest rate on a $200,000 house is 6% per year.  Compare the monthly payments for a 30 year loan and 15 year loan, and then determine which loan the 30 year or 15 year pays the least amount of interest.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4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30-year loan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15-year loan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75810"/>
              </p:ext>
            </p:extLst>
          </p:nvPr>
        </p:nvGraphicFramePr>
        <p:xfrm>
          <a:off x="228600" y="2223454"/>
          <a:ext cx="8780336" cy="1281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3" imgW="5994360" imgH="876240" progId="Equation.3">
                  <p:embed/>
                </p:oleObj>
              </mc:Choice>
              <mc:Fallback>
                <p:oleObj name="Equation" r:id="rId3" imgW="5994360" imgH="876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23454"/>
                        <a:ext cx="8780336" cy="1281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940420"/>
              </p:ext>
            </p:extLst>
          </p:nvPr>
        </p:nvGraphicFramePr>
        <p:xfrm>
          <a:off x="276628" y="4800600"/>
          <a:ext cx="8590744" cy="1255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5" imgW="5968800" imgH="876240" progId="Equation.3">
                  <p:embed/>
                </p:oleObj>
              </mc:Choice>
              <mc:Fallback>
                <p:oleObj name="Equation" r:id="rId5" imgW="5968800" imgH="876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628" y="4800600"/>
                        <a:ext cx="8590744" cy="1255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614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Total amount of the 30 year loan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360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$1199.10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=$431,676.00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Interest Paid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$431,676.00</m:t>
                      </m:r>
                      <m:r>
                        <a:rPr lang="en-US" b="0" i="0" smtClean="0">
                          <a:latin typeface="Cambria Math"/>
                        </a:rPr>
                        <m:t>−$200,000=$231,676.00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Total amount of the 15 year loan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1</m:t>
                      </m:r>
                      <m:r>
                        <a:rPr lang="en-US" b="0" i="1" dirty="0" smtClean="0">
                          <a:latin typeface="Cambria Math"/>
                        </a:rPr>
                        <m:t>80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$1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687</m:t>
                          </m:r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71</m:t>
                          </m:r>
                        </m:e>
                      </m:d>
                      <m:r>
                        <a:rPr lang="en-US">
                          <a:latin typeface="Cambria Math"/>
                        </a:rPr>
                        <m:t>=$</m:t>
                      </m:r>
                      <m:r>
                        <a:rPr lang="en-US" b="0" i="0" smtClean="0">
                          <a:latin typeface="Cambria Math"/>
                        </a:rPr>
                        <m:t>303,787.80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Interest Paid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$303,787.80−$200,000=$103,787.80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>
                    <a:latin typeface="Cambria Math"/>
                  </a:rPr>
                  <a:t>The 15-year loans pays less interest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142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</TotalTime>
  <Words>319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Cambria Math</vt:lpstr>
      <vt:lpstr>Georgia</vt:lpstr>
      <vt:lpstr>Wingdings</vt:lpstr>
      <vt:lpstr>Wingdings 2</vt:lpstr>
      <vt:lpstr>Civic</vt:lpstr>
      <vt:lpstr>Equation</vt:lpstr>
      <vt:lpstr>Section 2.6 Mortgages</vt:lpstr>
      <vt:lpstr>Annuities and Mortgages</vt:lpstr>
      <vt:lpstr>Mortgage Payments</vt:lpstr>
      <vt:lpstr>Example 1</vt:lpstr>
      <vt:lpstr>Solution to Example 1</vt:lpstr>
      <vt:lpstr>Solution to Example 1</vt:lpstr>
      <vt:lpstr>Example 2</vt:lpstr>
      <vt:lpstr>Solution to Example 2</vt:lpstr>
      <vt:lpstr>Solution to Example 2</vt:lpstr>
      <vt:lpstr>Summary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2.6 Mortgages</dc:title>
  <dc:creator>Case, William</dc:creator>
  <cp:lastModifiedBy>Sorensen, Erik</cp:lastModifiedBy>
  <cp:revision>14</cp:revision>
  <dcterms:created xsi:type="dcterms:W3CDTF">2015-05-11T18:49:11Z</dcterms:created>
  <dcterms:modified xsi:type="dcterms:W3CDTF">2020-09-18T12:39:10Z</dcterms:modified>
</cp:coreProperties>
</file>